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67" r:id="rId14"/>
    <p:sldId id="268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32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D389-4C4C-4FD7-9E6B-9F44477F0EB8}" type="datetime1">
              <a:rPr lang="en-US" smtClean="0"/>
              <a:t>12/5/2022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77729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D389-4C4C-4FD7-9E6B-9F44477F0EB8}" type="datetime1">
              <a:rPr lang="en-US" smtClean="0"/>
              <a:t>12/5/2022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09636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D389-4C4C-4FD7-9E6B-9F44477F0EB8}" type="datetime1">
              <a:rPr lang="en-US" smtClean="0"/>
              <a:t>12/5/2022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030832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D389-4C4C-4FD7-9E6B-9F44477F0EB8}" type="datetime1">
              <a:rPr lang="en-US" smtClean="0"/>
              <a:t>12/5/2022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101353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D389-4C4C-4FD7-9E6B-9F44477F0EB8}" type="datetime1">
              <a:rPr lang="en-US" smtClean="0"/>
              <a:t>12/5/2022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46440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D389-4C4C-4FD7-9E6B-9F44477F0EB8}" type="datetime1">
              <a:rPr lang="en-US" smtClean="0"/>
              <a:t>12/5/2022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623756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D389-4C4C-4FD7-9E6B-9F44477F0EB8}" type="datetime1">
              <a:rPr lang="en-US" smtClean="0"/>
              <a:t>12/5/2022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87060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D389-4C4C-4FD7-9E6B-9F44477F0EB8}" type="datetime1">
              <a:rPr lang="en-US" smtClean="0"/>
              <a:t>12/5/2022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40125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D389-4C4C-4FD7-9E6B-9F44477F0EB8}" type="datetime1">
              <a:rPr lang="en-US" smtClean="0"/>
              <a:t>12/5/2022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46339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D389-4C4C-4FD7-9E6B-9F44477F0EB8}" type="datetime1">
              <a:rPr lang="en-US" smtClean="0"/>
              <a:t>12/5/2022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56080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D389-4C4C-4FD7-9E6B-9F44477F0EB8}" type="datetime1">
              <a:rPr lang="en-US" smtClean="0"/>
              <a:t>12/5/2022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9489910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D389-4C4C-4FD7-9E6B-9F44477F0EB8}" type="datetime1">
              <a:rPr lang="en-US" smtClean="0"/>
              <a:t>12/5/2022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86929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D389-4C4C-4FD7-9E6B-9F44477F0EB8}" type="datetime1">
              <a:rPr lang="en-US" smtClean="0"/>
              <a:t>12/5/2022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88300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D389-4C4C-4FD7-9E6B-9F44477F0EB8}" type="datetime1">
              <a:rPr lang="en-US" smtClean="0"/>
              <a:t>12/5/2022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2631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D389-4C4C-4FD7-9E6B-9F44477F0EB8}" type="datetime1">
              <a:rPr lang="en-US" smtClean="0"/>
              <a:t>12/5/2022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005337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D389-4C4C-4FD7-9E6B-9F44477F0EB8}" type="datetime1">
              <a:rPr lang="en-US" smtClean="0"/>
              <a:t>12/5/2022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918807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9D389-4C4C-4FD7-9E6B-9F44477F0EB8}" type="datetime1">
              <a:rPr lang="en-US" smtClean="0"/>
              <a:t>12/5/2022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757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  <p:sldLayoutId id="2147483838" r:id="rId12"/>
    <p:sldLayoutId id="2147483839" r:id="rId13"/>
    <p:sldLayoutId id="2147483840" r:id="rId14"/>
    <p:sldLayoutId id="2147483841" r:id="rId15"/>
    <p:sldLayoutId id="2147483842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igsaw puzzles in plastic figures">
            <a:extLst>
              <a:ext uri="{FF2B5EF4-FFF2-40B4-BE49-F238E27FC236}">
                <a16:creationId xmlns:a16="http://schemas.microsoft.com/office/drawing/2014/main" id="{2D8F5727-1F73-E07B-1811-E386922E3B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5254" r="-1" b="13498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F99773B2-E0CB-6C1B-5053-ED35617443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49238" y="1145080"/>
            <a:ext cx="9090476" cy="2179601"/>
          </a:xfrm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700">
                <a:solidFill>
                  <a:srgbClr val="FFFFFF"/>
                </a:solidFill>
              </a:rPr>
              <a:t>Интересни техники от изобразителното изкуство, намиращи приложение в детската градина</a:t>
            </a:r>
            <a:endParaRPr lang="bg-BG" sz="3700">
              <a:solidFill>
                <a:srgbClr val="FFFFFF"/>
              </a:solidFill>
            </a:endParaRP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248E598A-D257-91DA-74F9-EDA9B797E1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99029" y="3774105"/>
            <a:ext cx="6190895" cy="1633040"/>
          </a:xfrm>
        </p:spPr>
        <p:txBody>
          <a:bodyPr anchor="t">
            <a:normAutofit/>
          </a:bodyPr>
          <a:lstStyle/>
          <a:p>
            <a:pPr algn="ctr"/>
            <a:endParaRPr lang="bg-BG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102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B6284FD-2DE3-4EA7-E434-8DE067ADD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4CC13489-D0CF-D59F-E511-75DE5D33D6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bg-BG" dirty="0"/>
              <a:t>  Думата „техника“ в изобразителното изкуство се използва като: </a:t>
            </a:r>
          </a:p>
          <a:p>
            <a:r>
              <a:rPr lang="bg-BG" dirty="0"/>
              <a:t>-начин на използване на материалите, инструментите и пособията</a:t>
            </a:r>
          </a:p>
          <a:p>
            <a:r>
              <a:rPr lang="bg-BG" dirty="0"/>
              <a:t>-последователността от процедури, стъпки, етапи, които са необходими за създаване на определен тип творба</a:t>
            </a:r>
          </a:p>
          <a:p>
            <a:r>
              <a:rPr lang="bg-BG" dirty="0"/>
              <a:t>-в смисъл на можене, съвкупност от знания и умения за създаване на творба.</a:t>
            </a:r>
          </a:p>
          <a:p>
            <a:r>
              <a:rPr lang="bg-BG" dirty="0"/>
              <a:t>  Условно различаваме два вида техники: чисти и смесени. Названията на чистите техники идва от названието на боите, които се използват или от начина на работа с материала(акварел, </a:t>
            </a:r>
            <a:r>
              <a:rPr lang="bg-BG" dirty="0" err="1"/>
              <a:t>темпер</a:t>
            </a:r>
            <a:r>
              <a:rPr lang="bg-BG" dirty="0"/>
              <a:t>, </a:t>
            </a:r>
            <a:r>
              <a:rPr lang="bg-BG" dirty="0" err="1"/>
              <a:t>линорез</a:t>
            </a:r>
            <a:r>
              <a:rPr lang="bg-BG" dirty="0"/>
              <a:t> и др.). Смесена техника се нарича съчетанието от две или повече чисти техники, или това е комбинирана техника.</a:t>
            </a:r>
          </a:p>
          <a:p>
            <a:r>
              <a:rPr lang="bg-BG" dirty="0"/>
              <a:t>  Техниката оказва влияние на времето на правене на творбата и трудностите по нейното изпълнение. Всяка техника има свое технологично време, времето, което е необходимо за осъществяване на техническите операции. От вида техника зависи дали една творба се прави лесно или трудно. Техниката оказва влияние върху крайния резултат. Една и съща идея, един замисъл, изпълнен с различни техники, води до създаване на различни по характер творби.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101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A44C337-3893-4B29-A265-B1329150B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1E0B358-1267-4844-8B3D-B7A279B41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36169" y="228600"/>
            <a:ext cx="2851523" cy="6638625"/>
            <a:chOff x="2487613" y="285750"/>
            <a:chExt cx="2428875" cy="5654676"/>
          </a:xfrm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B24AA06A-F1A5-4BB3-9486-9AE7A53B3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BDF97590-C600-44CB-9303-4A3679F51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A9BBE156-3FFA-4DC4-8468-35BD28DDC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F7960DE5-3810-4B1E-B1E2-3BAFEA91E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359E957C-CE11-446F-8AA7-B3E98390B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A3E9FE34-CA9E-4443-BEBF-D1B9A1C6C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4F39D814-8A48-4509-BDEB-826F1065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8C6D08C0-8C49-4B87-9CF4-A1F08714FA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308C612B-4C0D-4863-B9CD-F86ABAA1B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600B1EC8-1B55-4390-A183-C33B5E2273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1790A225-91E1-4BE5-A801-5F1E32721C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DFFC46A2-6BBF-47FD-BC17-5EE1DF7CB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F44CA9C-80E8-44E1-A79C-D6EBFC73B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77117" y="-786"/>
            <a:ext cx="2356675" cy="6854040"/>
            <a:chOff x="6627813" y="194833"/>
            <a:chExt cx="1952625" cy="5678918"/>
          </a:xfrm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8CB9417F-98D9-4998-B00B-A5932E4C7D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FA79AA3D-583E-4A1E-AF7E-CBD980F59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D80C9F17-A6B2-4A12-BC77-F84264A669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949C9A53-ED97-44CE-BDD5-ED24892116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0F9FDAE7-225B-4072-8907-6EAA06174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9D49818B-8EA3-4B41-9783-EFE0C618C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01903E65-D822-4457-B0A5-2F4168224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A5CF9DAB-75BF-43D9-B1E7-817D1FAA00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BB22916D-4BCF-4A4C-8714-A2564D34C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4CD9F734-569E-44E7-BD53-6214E0F18C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7A5DAACB-2F42-40C8-BF6A-75B79299F9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AD78E0F9-8568-4672-A22F-4ED5B1A96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0616EF4-025F-3426-5365-081E15874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3096" y="624110"/>
            <a:ext cx="5021516" cy="1280890"/>
          </a:xfrm>
        </p:spPr>
        <p:txBody>
          <a:bodyPr>
            <a:normAutofit/>
          </a:bodyPr>
          <a:lstStyle/>
          <a:p>
            <a:endParaRPr lang="bg-BG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A5CD610-ED7C-4CED-A9A1-174432C88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704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2" name="Freeform 11">
            <a:extLst>
              <a:ext uri="{FF2B5EF4-FFF2-40B4-BE49-F238E27FC236}">
                <a16:creationId xmlns:a16="http://schemas.microsoft.com/office/drawing/2014/main" id="{0C4379BF-8C7A-480A-BC36-DA55D92A9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4645704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pic>
        <p:nvPicPr>
          <p:cNvPr id="5" name="Картина 4" descr="Картина, която съдържа текст, табло&#10;&#10;Описанието е генерирано автоматично">
            <a:extLst>
              <a:ext uri="{FF2B5EF4-FFF2-40B4-BE49-F238E27FC236}">
                <a16:creationId xmlns:a16="http://schemas.microsoft.com/office/drawing/2014/main" id="{F28AB3B2-5EDF-E310-1FCB-5A67008ABE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7" r="6837"/>
          <a:stretch/>
        </p:blipFill>
        <p:spPr>
          <a:xfrm>
            <a:off x="-1555" y="1731"/>
            <a:ext cx="4671091" cy="6858000"/>
          </a:xfrm>
          <a:prstGeom prst="rect">
            <a:avLst/>
          </a:prstGeom>
        </p:spPr>
      </p:pic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A33ED40B-7E64-B1D9-EB9C-B32F501E8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8191" y="2133600"/>
            <a:ext cx="5066419" cy="377762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bg-BG" sz="1500" dirty="0"/>
              <a:t>  Изобразителното изкуство предизвиква у децата особен интерес, чрез него те реализират възможност да изразяват впечатления и преживявания от заобикалящия ги свят. В детската градина рисуването, апликирането и моделирането са любимо занимание на децата. Тези занимания развиват креативно-творческите способности, поставят началото на естетическо отношение към заобикалящата ги действителност. </a:t>
            </a:r>
          </a:p>
          <a:p>
            <a:pPr>
              <a:lnSpc>
                <a:spcPct val="90000"/>
              </a:lnSpc>
            </a:pPr>
            <a:r>
              <a:rPr lang="bg-BG" sz="1500" dirty="0"/>
              <a:t>  Поставена като изобразителна задача, работата за развитие на фината моторика е интересна за децата. Те с удоволствие украсяват </a:t>
            </a:r>
            <a:r>
              <a:rPr lang="bg-BG" sz="1500" dirty="0" err="1"/>
              <a:t>ръкавички</a:t>
            </a:r>
            <a:r>
              <a:rPr lang="bg-BG" sz="1500" dirty="0"/>
              <a:t> с елементи от букви, повтарят пунктира.</a:t>
            </a:r>
          </a:p>
        </p:txBody>
      </p:sp>
    </p:spTree>
    <p:extLst>
      <p:ext uri="{BB962C8B-B14F-4D97-AF65-F5344CB8AC3E}">
        <p14:creationId xmlns:p14="http://schemas.microsoft.com/office/powerpoint/2010/main" val="3023102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A3FD4009-97F1-2133-01D5-C8FE70DC9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59C5EEC3-6D6C-4D4A-2A52-DECD7767E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bg-BG" dirty="0"/>
              <a:t>  В обучението по изобразително изкуство се прилагат материали техники, които могат да се нарекат „традиционни“. Освен тях, навлизат и нови, които предоставят възможност за по-гъвкави форми на работа и стимулират интереса на децата и тяхната творческа фантазия. Смесените техники са много подходящи за децата от детската градина, за които е препоръчително по-често да сменят характера на действията, за да се подържа интерес у тях. При представянето на определени смесени техники е добре да се раздели изобразителната задача на етапи.</a:t>
            </a:r>
          </a:p>
          <a:p>
            <a:r>
              <a:rPr lang="bg-BG" dirty="0"/>
              <a:t>  Една от най-достъпните за децата смесена техника е техниката флумастер и пастел. При нея първо </a:t>
            </a:r>
            <a:r>
              <a:rPr lang="bg-BG" dirty="0" err="1"/>
              <a:t>линеарно</a:t>
            </a:r>
            <a:r>
              <a:rPr lang="bg-BG" dirty="0"/>
              <a:t> с флумастер се уточнява </a:t>
            </a:r>
            <a:r>
              <a:rPr lang="bg-BG" dirty="0" err="1"/>
              <a:t>копозиционното</a:t>
            </a:r>
            <a:r>
              <a:rPr lang="bg-BG" dirty="0"/>
              <a:t> решение, оцветяват се по-дребните елементи. По едрите елементи плътно се </a:t>
            </a:r>
            <a:r>
              <a:rPr lang="bg-BG" dirty="0" err="1"/>
              <a:t>защтриховат</a:t>
            </a:r>
            <a:r>
              <a:rPr lang="bg-BG" dirty="0"/>
              <a:t> с маслен пастел.</a:t>
            </a:r>
          </a:p>
        </p:txBody>
      </p:sp>
    </p:spTree>
    <p:extLst>
      <p:ext uri="{BB962C8B-B14F-4D97-AF65-F5344CB8AC3E}">
        <p14:creationId xmlns:p14="http://schemas.microsoft.com/office/powerpoint/2010/main" val="3616408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A44C337-3893-4B29-A265-B1329150B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1E0B358-1267-4844-8B3D-B7A279B41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36169" y="228600"/>
            <a:ext cx="2851523" cy="6638625"/>
            <a:chOff x="2487613" y="285750"/>
            <a:chExt cx="2428875" cy="5654676"/>
          </a:xfrm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B24AA06A-F1A5-4BB3-9486-9AE7A53B3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BDF97590-C600-44CB-9303-4A3679F51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A9BBE156-3FFA-4DC4-8468-35BD28DDC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F7960DE5-3810-4B1E-B1E2-3BAFEA91E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359E957C-CE11-446F-8AA7-B3E98390B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A3E9FE34-CA9E-4443-BEBF-D1B9A1C6C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4F39D814-8A48-4509-BDEB-826F1065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8C6D08C0-8C49-4B87-9CF4-A1F08714FA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308C612B-4C0D-4863-B9CD-F86ABAA1B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600B1EC8-1B55-4390-A183-C33B5E2273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1790A225-91E1-4BE5-A801-5F1E32721C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DFFC46A2-6BBF-47FD-BC17-5EE1DF7CB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F44CA9C-80E8-44E1-A79C-D6EBFC73B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77117" y="-786"/>
            <a:ext cx="2356675" cy="6854040"/>
            <a:chOff x="6627813" y="194833"/>
            <a:chExt cx="1952625" cy="5678918"/>
          </a:xfrm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8CB9417F-98D9-4998-B00B-A5932E4C7D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FA79AA3D-583E-4A1E-AF7E-CBD980F59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D80C9F17-A6B2-4A12-BC77-F84264A669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949C9A53-ED97-44CE-BDD5-ED24892116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0F9FDAE7-225B-4072-8907-6EAA06174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9D49818B-8EA3-4B41-9783-EFE0C618C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01903E65-D822-4457-B0A5-2F4168224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A5CF9DAB-75BF-43D9-B1E7-817D1FAA00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BB22916D-4BCF-4A4C-8714-A2564D34C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4CD9F734-569E-44E7-BD53-6214E0F18C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7A5DAACB-2F42-40C8-BF6A-75B79299F9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AD78E0F9-8568-4672-A22F-4ED5B1A96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B3182DF-E1AC-F8E3-0159-E26112BB8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3096" y="624110"/>
            <a:ext cx="5021516" cy="1280890"/>
          </a:xfrm>
        </p:spPr>
        <p:txBody>
          <a:bodyPr>
            <a:normAutofit/>
          </a:bodyPr>
          <a:lstStyle/>
          <a:p>
            <a:endParaRPr lang="bg-BG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A5CD610-ED7C-4CED-A9A1-174432C88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704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2" name="Freeform 11">
            <a:extLst>
              <a:ext uri="{FF2B5EF4-FFF2-40B4-BE49-F238E27FC236}">
                <a16:creationId xmlns:a16="http://schemas.microsoft.com/office/drawing/2014/main" id="{0C4379BF-8C7A-480A-BC36-DA55D92A9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4645704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pic>
        <p:nvPicPr>
          <p:cNvPr id="5" name="Картина 4" descr="Картина, която съдържа текст, закрито, лице, под&#10;&#10;Описанието е генерирано автоматично">
            <a:extLst>
              <a:ext uri="{FF2B5EF4-FFF2-40B4-BE49-F238E27FC236}">
                <a16:creationId xmlns:a16="http://schemas.microsoft.com/office/drawing/2014/main" id="{D59C117E-C8B7-4C99-8A07-FC50C24477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5"/>
          <a:stretch/>
        </p:blipFill>
        <p:spPr>
          <a:xfrm>
            <a:off x="-1555" y="1731"/>
            <a:ext cx="4671091" cy="6858000"/>
          </a:xfrm>
          <a:prstGeom prst="rect">
            <a:avLst/>
          </a:prstGeom>
        </p:spPr>
      </p:pic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B93B9232-1DA5-4F4A-0A2D-AB0AC78375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8191" y="2133600"/>
            <a:ext cx="5066419" cy="3777622"/>
          </a:xfrm>
        </p:spPr>
        <p:txBody>
          <a:bodyPr>
            <a:normAutofit/>
          </a:bodyPr>
          <a:lstStyle/>
          <a:p>
            <a:r>
              <a:rPr lang="bg-BG" dirty="0"/>
              <a:t>  Друга-интересна за децата и приложима в детската градина техника е техниката „батик“, още наречена мистериозен образ. Тя се  реализира на два етапа. През първия етап децата изграждат своите образи с помощта на маслен пастел или свещ. Вторият етап включва нанасяне на фона с акварелна техника, като полагането на цветовете става хоризонтално, с обилно напоена четка.</a:t>
            </a:r>
          </a:p>
        </p:txBody>
      </p:sp>
    </p:spTree>
    <p:extLst>
      <p:ext uri="{BB962C8B-B14F-4D97-AF65-F5344CB8AC3E}">
        <p14:creationId xmlns:p14="http://schemas.microsoft.com/office/powerpoint/2010/main" val="1480626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4E964A1-6C8F-C6C6-E7B1-E341425D8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669" y="624110"/>
            <a:ext cx="4137059" cy="1280890"/>
          </a:xfrm>
        </p:spPr>
        <p:txBody>
          <a:bodyPr>
            <a:normAutofit/>
          </a:bodyPr>
          <a:lstStyle/>
          <a:p>
            <a:endParaRPr lang="bg-BG" sz="3200"/>
          </a:p>
        </p:txBody>
      </p:sp>
      <p:sp>
        <p:nvSpPr>
          <p:cNvPr id="48" name="Content Placeholder 47">
            <a:extLst>
              <a:ext uri="{FF2B5EF4-FFF2-40B4-BE49-F238E27FC236}">
                <a16:creationId xmlns:a16="http://schemas.microsoft.com/office/drawing/2014/main" id="{A698A753-812A-B832-C2A7-2EE022BB8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3956" y="2133600"/>
            <a:ext cx="4140772" cy="3777622"/>
          </a:xfrm>
        </p:spPr>
        <p:txBody>
          <a:bodyPr>
            <a:normAutofit/>
          </a:bodyPr>
          <a:lstStyle/>
          <a:p>
            <a:r>
              <a:rPr lang="bg-BG" sz="1600" dirty="0">
                <a:solidFill>
                  <a:schemeClr val="tx1"/>
                </a:solidFill>
              </a:rPr>
              <a:t>  В илюстрирания случай, детето(5 години) работеше със свещ, без предварителна рисунка с молив. Добавените  допълнителни елементи – сняг от памук, печатане на  снежинки с коркова тапа, обогати получения продукт, при използване на четири техники на работа. </a:t>
            </a:r>
            <a:endParaRPr lang="en-US" sz="1600" dirty="0">
              <a:solidFill>
                <a:schemeClr val="tx1"/>
              </a:solidFill>
            </a:endParaRPr>
          </a:p>
        </p:txBody>
      </p:sp>
      <p:pic>
        <p:nvPicPr>
          <p:cNvPr id="7" name="Контейнер за съдържание 6" descr="Картина, която съдържа текст, лице, маса, бюро&#10;&#10;Описанието е генерирано автоматично">
            <a:extLst>
              <a:ext uri="{FF2B5EF4-FFF2-40B4-BE49-F238E27FC236}">
                <a16:creationId xmlns:a16="http://schemas.microsoft.com/office/drawing/2014/main" id="{7D0CF34F-9DB9-A498-70F5-E907350C17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58" r="4132" b="-1"/>
          <a:stretch/>
        </p:blipFill>
        <p:spPr>
          <a:xfrm>
            <a:off x="6091919" y="623187"/>
            <a:ext cx="2713154" cy="5288032"/>
          </a:xfrm>
          <a:prstGeom prst="rect">
            <a:avLst/>
          </a:prstGeom>
        </p:spPr>
      </p:pic>
      <p:pic>
        <p:nvPicPr>
          <p:cNvPr id="5" name="Контейнер за съдържание 4" descr="Картина, която съдържа текст, маса&#10;&#10;Описанието е генерирано автоматично">
            <a:extLst>
              <a:ext uri="{FF2B5EF4-FFF2-40B4-BE49-F238E27FC236}">
                <a16:creationId xmlns:a16="http://schemas.microsoft.com/office/drawing/2014/main" id="{E685CB8E-1094-859F-35DD-DC639D5891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" b="26377"/>
          <a:stretch/>
        </p:blipFill>
        <p:spPr>
          <a:xfrm>
            <a:off x="8896519" y="623189"/>
            <a:ext cx="2647024" cy="2598295"/>
          </a:xfrm>
          <a:prstGeom prst="rect">
            <a:avLst/>
          </a:prstGeom>
        </p:spPr>
      </p:pic>
      <p:pic>
        <p:nvPicPr>
          <p:cNvPr id="10" name="Картина 9" descr="Картина, която съдържа текст, тъкан&#10;&#10;Описанието е генерирано автоматично">
            <a:extLst>
              <a:ext uri="{FF2B5EF4-FFF2-40B4-BE49-F238E27FC236}">
                <a16:creationId xmlns:a16="http://schemas.microsoft.com/office/drawing/2014/main" id="{CDE6F645-9201-6EFE-136F-FB49CD34636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4" r="13709"/>
          <a:stretch/>
        </p:blipFill>
        <p:spPr>
          <a:xfrm>
            <a:off x="8896516" y="3312927"/>
            <a:ext cx="2647024" cy="25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055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D1D160CB-1DC3-73F7-3715-F36C0EC97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669" y="624110"/>
            <a:ext cx="4137059" cy="1280890"/>
          </a:xfrm>
        </p:spPr>
        <p:txBody>
          <a:bodyPr>
            <a:normAutofit/>
          </a:bodyPr>
          <a:lstStyle/>
          <a:p>
            <a:endParaRPr lang="bg-BG" sz="3200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1C2CA5CB-021A-EAF5-7B40-2E0D7C881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3956" y="2133600"/>
            <a:ext cx="4140772" cy="3777622"/>
          </a:xfrm>
        </p:spPr>
        <p:txBody>
          <a:bodyPr>
            <a:normAutofit/>
          </a:bodyPr>
          <a:lstStyle/>
          <a:p>
            <a:r>
              <a:rPr lang="bg-BG" sz="1500">
                <a:solidFill>
                  <a:schemeClr val="tx1"/>
                </a:solidFill>
              </a:rPr>
              <a:t>  Техника „Мачкана рисунка“- средна по трудност за изпълнение, интересна за децата.  Лист или тънък картон се смачква добре. Слага се в съд, пълен с вода. Изцежда се добре чрез мачкане .Внимателно се разтваря и опъва чрез потупващо притискане към плоскостта, на която ще се рисува. Рисува се с акварелни бои на мокър лист, с много сочна четка. След изсъхване, цветовете се преливат един в друг. В нишките, получени от намачкването, се концентрират тъмните стойности на цветовете. Готовият продукт е подходящ за опаковъчна хартия.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A366CF42-BE5D-43BD-947A-BF2204D5E4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031548" y="682435"/>
            <a:ext cx="1812843" cy="1703861"/>
          </a:xfrm>
          <a:prstGeom prst="rect">
            <a:avLst/>
          </a:prstGeom>
          <a:solidFill>
            <a:srgbClr val="FFFFFE"/>
          </a:solidFill>
          <a:ln w="12700" cap="sq"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Картина 6" descr="Картина, която съдържа лице, закрито, дете&#10;&#10;Описанието е генерирано автоматично">
            <a:extLst>
              <a:ext uri="{FF2B5EF4-FFF2-40B4-BE49-F238E27FC236}">
                <a16:creationId xmlns:a16="http://schemas.microsoft.com/office/drawing/2014/main" id="{B27D5066-3F41-1AC4-1848-5EDD4F19F8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" b="19649"/>
          <a:stretch/>
        </p:blipFill>
        <p:spPr>
          <a:xfrm>
            <a:off x="6169873" y="711405"/>
            <a:ext cx="1536192" cy="1645920"/>
          </a:xfrm>
          <a:prstGeom prst="rect">
            <a:avLst/>
          </a:prstGeom>
        </p:spPr>
      </p:pic>
      <p:sp>
        <p:nvSpPr>
          <p:cNvPr id="61" name="Rectangle 60">
            <a:extLst>
              <a:ext uri="{FF2B5EF4-FFF2-40B4-BE49-F238E27FC236}">
                <a16:creationId xmlns:a16="http://schemas.microsoft.com/office/drawing/2014/main" id="{DE6C2669-B60E-450D-88AD-B5367A1A4B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05431" y="682435"/>
            <a:ext cx="1812843" cy="1703861"/>
          </a:xfrm>
          <a:prstGeom prst="rect">
            <a:avLst/>
          </a:prstGeom>
          <a:solidFill>
            <a:srgbClr val="FFFFFE"/>
          </a:solidFill>
          <a:ln w="12700" cap="sq"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Картина 8" descr="Картина, която съдържа закрито, лице, семейство&#10;&#10;Описанието е генерирано автоматично">
            <a:extLst>
              <a:ext uri="{FF2B5EF4-FFF2-40B4-BE49-F238E27FC236}">
                <a16:creationId xmlns:a16="http://schemas.microsoft.com/office/drawing/2014/main" id="{B96299C4-74AD-FFCE-6A84-B6F46BACFF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69" r="7" b="9979"/>
          <a:stretch/>
        </p:blipFill>
        <p:spPr>
          <a:xfrm>
            <a:off x="8043756" y="711405"/>
            <a:ext cx="1536192" cy="1645920"/>
          </a:xfrm>
          <a:prstGeom prst="rect">
            <a:avLst/>
          </a:prstGeom>
        </p:spPr>
      </p:pic>
      <p:sp>
        <p:nvSpPr>
          <p:cNvPr id="63" name="Rectangle 62">
            <a:extLst>
              <a:ext uri="{FF2B5EF4-FFF2-40B4-BE49-F238E27FC236}">
                <a16:creationId xmlns:a16="http://schemas.microsoft.com/office/drawing/2014/main" id="{825F8889-8D07-486A-BFFD-115AEAF358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779313" y="682435"/>
            <a:ext cx="1812843" cy="1703861"/>
          </a:xfrm>
          <a:prstGeom prst="rect">
            <a:avLst/>
          </a:prstGeom>
          <a:solidFill>
            <a:srgbClr val="FFFFFE"/>
          </a:solidFill>
          <a:ln w="12700" cap="sq"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" name="Картина 44">
            <a:extLst>
              <a:ext uri="{FF2B5EF4-FFF2-40B4-BE49-F238E27FC236}">
                <a16:creationId xmlns:a16="http://schemas.microsoft.com/office/drawing/2014/main" id="{EE5719E6-E0B6-6FB7-FA2C-154701E1488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0" r="21035" b="-7"/>
          <a:stretch/>
        </p:blipFill>
        <p:spPr>
          <a:xfrm>
            <a:off x="9917638" y="711405"/>
            <a:ext cx="1536192" cy="1645920"/>
          </a:xfrm>
          <a:prstGeom prst="rect">
            <a:avLst/>
          </a:prstGeom>
        </p:spPr>
      </p:pic>
      <p:sp>
        <p:nvSpPr>
          <p:cNvPr id="65" name="Rectangle 64">
            <a:extLst>
              <a:ext uri="{FF2B5EF4-FFF2-40B4-BE49-F238E27FC236}">
                <a16:creationId xmlns:a16="http://schemas.microsoft.com/office/drawing/2014/main" id="{0DD56ECF-FB8E-4D8B-9371-FCC9F9E58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221599" y="1450135"/>
            <a:ext cx="3180507" cy="5451627"/>
          </a:xfrm>
          <a:prstGeom prst="rect">
            <a:avLst/>
          </a:prstGeom>
          <a:solidFill>
            <a:srgbClr val="FFFFFE"/>
          </a:solidFill>
          <a:ln w="12700" cap="sq"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" name="Картина 40" descr="Картина, която съдържа лице, дете, закрито, млад&#10;&#10;Описанието е генерирано автоматично">
            <a:extLst>
              <a:ext uri="{FF2B5EF4-FFF2-40B4-BE49-F238E27FC236}">
                <a16:creationId xmlns:a16="http://schemas.microsoft.com/office/drawing/2014/main" id="{63B89539-A146-868F-4E43-DE90F4F852A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3875"/>
          <a:stretch/>
        </p:blipFill>
        <p:spPr>
          <a:xfrm>
            <a:off x="6169236" y="2667188"/>
            <a:ext cx="5285232" cy="30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8185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2B258D2B-6AC3-4B3A-A87C-FD7E65178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Контейнер за съдържание 4" descr="Картина, която съдържа текст, бланки, плик&#10;&#10;Описанието е генерирано автоматично">
            <a:extLst>
              <a:ext uri="{FF2B5EF4-FFF2-40B4-BE49-F238E27FC236}">
                <a16:creationId xmlns:a16="http://schemas.microsoft.com/office/drawing/2014/main" id="{636989BD-382E-6EF3-5EF1-70B2DEAF62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6" r="11009"/>
          <a:stretch/>
        </p:blipFill>
        <p:spPr>
          <a:xfrm>
            <a:off x="1" y="10"/>
            <a:ext cx="7574440" cy="6857990"/>
          </a:xfrm>
          <a:prstGeom prst="rect">
            <a:avLst/>
          </a:prstGeom>
        </p:spPr>
      </p:pic>
      <p:sp>
        <p:nvSpPr>
          <p:cNvPr id="21" name="Freeform 5">
            <a:extLst>
              <a:ext uri="{FF2B5EF4-FFF2-40B4-BE49-F238E27FC236}">
                <a16:creationId xmlns:a16="http://schemas.microsoft.com/office/drawing/2014/main" id="{8D55DD8B-9BF9-4B91-A22D-2D3F2AEFF1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659027"/>
            <a:ext cx="9042690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AEE43CBA-A93C-1C48-EB11-C96A2D705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867" y="787400"/>
            <a:ext cx="7145866" cy="778933"/>
          </a:xfrm>
        </p:spPr>
        <p:txBody>
          <a:bodyPr anchor="ctr">
            <a:normAutofit/>
          </a:bodyPr>
          <a:lstStyle/>
          <a:p>
            <a:r>
              <a:rPr lang="bg-BG" sz="3200">
                <a:solidFill>
                  <a:srgbClr val="FEFFFF"/>
                </a:solidFill>
              </a:rPr>
              <a:t>Подаръчна хартия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46E5A4D-8F09-66CD-45EA-2CC0117E6A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0770" y="2017668"/>
            <a:ext cx="3750205" cy="3857816"/>
          </a:xfrm>
        </p:spPr>
        <p:txBody>
          <a:bodyPr>
            <a:normAutofit/>
          </a:bodyPr>
          <a:lstStyle/>
          <a:p>
            <a:r>
              <a:rPr lang="bg-BG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Нашата многоцветна хартия е готова.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958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A7AF9E2D-8F98-4755-895E-D65689F2A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94D3C8C4-8367-4524-B9C5-2B3ACA682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36169" y="228600"/>
            <a:ext cx="2851523" cy="6638625"/>
            <a:chOff x="2487613" y="285750"/>
            <a:chExt cx="2428875" cy="5654676"/>
          </a:xfrm>
        </p:grpSpPr>
        <p:sp>
          <p:nvSpPr>
            <p:cNvPr id="50" name="Freeform 11">
              <a:extLst>
                <a:ext uri="{FF2B5EF4-FFF2-40B4-BE49-F238E27FC236}">
                  <a16:creationId xmlns:a16="http://schemas.microsoft.com/office/drawing/2014/main" id="{38BDB546-CAFB-429D-8D82-4F3AA2891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1" name="Freeform 12">
              <a:extLst>
                <a:ext uri="{FF2B5EF4-FFF2-40B4-BE49-F238E27FC236}">
                  <a16:creationId xmlns:a16="http://schemas.microsoft.com/office/drawing/2014/main" id="{8F202AFF-3597-4A70-9149-0AA2AACBB9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2" name="Freeform 13">
              <a:extLst>
                <a:ext uri="{FF2B5EF4-FFF2-40B4-BE49-F238E27FC236}">
                  <a16:creationId xmlns:a16="http://schemas.microsoft.com/office/drawing/2014/main" id="{5B91C985-1FBD-4FEE-8FB4-FBD47CF0A3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3" name="Freeform 14">
              <a:extLst>
                <a:ext uri="{FF2B5EF4-FFF2-40B4-BE49-F238E27FC236}">
                  <a16:creationId xmlns:a16="http://schemas.microsoft.com/office/drawing/2014/main" id="{E045B090-8B4D-4553-997E-D7A7A2B935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4" name="Freeform 15">
              <a:extLst>
                <a:ext uri="{FF2B5EF4-FFF2-40B4-BE49-F238E27FC236}">
                  <a16:creationId xmlns:a16="http://schemas.microsoft.com/office/drawing/2014/main" id="{79661459-591F-41BD-85A7-882DF2E548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5" name="Freeform 16">
              <a:extLst>
                <a:ext uri="{FF2B5EF4-FFF2-40B4-BE49-F238E27FC236}">
                  <a16:creationId xmlns:a16="http://schemas.microsoft.com/office/drawing/2014/main" id="{172E6458-D7F5-4E0B-8098-F3A9B74463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6" name="Freeform 17">
              <a:extLst>
                <a:ext uri="{FF2B5EF4-FFF2-40B4-BE49-F238E27FC236}">
                  <a16:creationId xmlns:a16="http://schemas.microsoft.com/office/drawing/2014/main" id="{5D1FE182-350A-4951-99FA-123B15A19E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7" name="Freeform 18">
              <a:extLst>
                <a:ext uri="{FF2B5EF4-FFF2-40B4-BE49-F238E27FC236}">
                  <a16:creationId xmlns:a16="http://schemas.microsoft.com/office/drawing/2014/main" id="{CBFDC3F8-18F5-41F0-9926-097682CEEA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8" name="Freeform 19">
              <a:extLst>
                <a:ext uri="{FF2B5EF4-FFF2-40B4-BE49-F238E27FC236}">
                  <a16:creationId xmlns:a16="http://schemas.microsoft.com/office/drawing/2014/main" id="{F4B5A695-E6ED-4C81-A965-0461489F8B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59" name="Freeform 20">
              <a:extLst>
                <a:ext uri="{FF2B5EF4-FFF2-40B4-BE49-F238E27FC236}">
                  <a16:creationId xmlns:a16="http://schemas.microsoft.com/office/drawing/2014/main" id="{CF31B175-CBC2-449D-8998-0BA7711EA3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60" name="Freeform 21">
              <a:extLst>
                <a:ext uri="{FF2B5EF4-FFF2-40B4-BE49-F238E27FC236}">
                  <a16:creationId xmlns:a16="http://schemas.microsoft.com/office/drawing/2014/main" id="{47A691C8-6328-4014-BB1A-CB4824DEB5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61" name="Freeform 22">
              <a:extLst>
                <a:ext uri="{FF2B5EF4-FFF2-40B4-BE49-F238E27FC236}">
                  <a16:creationId xmlns:a16="http://schemas.microsoft.com/office/drawing/2014/main" id="{94EADC73-ECA3-447E-8D07-AE215A3C4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CDA2558E-94AE-4C16-8CD0-DCF447C987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77117" y="-786"/>
            <a:ext cx="2356675" cy="6854040"/>
            <a:chOff x="6627813" y="194833"/>
            <a:chExt cx="1952625" cy="5678918"/>
          </a:xfrm>
        </p:grpSpPr>
        <p:sp>
          <p:nvSpPr>
            <p:cNvPr id="64" name="Freeform 27">
              <a:extLst>
                <a:ext uri="{FF2B5EF4-FFF2-40B4-BE49-F238E27FC236}">
                  <a16:creationId xmlns:a16="http://schemas.microsoft.com/office/drawing/2014/main" id="{6928DF6B-A616-4A71-B951-9D8EAA7756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5" name="Freeform 28">
              <a:extLst>
                <a:ext uri="{FF2B5EF4-FFF2-40B4-BE49-F238E27FC236}">
                  <a16:creationId xmlns:a16="http://schemas.microsoft.com/office/drawing/2014/main" id="{CD6B4E15-CED4-45FA-874A-EA347C9120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6" name="Freeform 29">
              <a:extLst>
                <a:ext uri="{FF2B5EF4-FFF2-40B4-BE49-F238E27FC236}">
                  <a16:creationId xmlns:a16="http://schemas.microsoft.com/office/drawing/2014/main" id="{A4EE38F8-BF90-4D7F-8691-89ED516D76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7" name="Freeform 30">
              <a:extLst>
                <a:ext uri="{FF2B5EF4-FFF2-40B4-BE49-F238E27FC236}">
                  <a16:creationId xmlns:a16="http://schemas.microsoft.com/office/drawing/2014/main" id="{2889210F-D6E4-4311-8BF3-DAD3FF49A7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8" name="Freeform 31">
              <a:extLst>
                <a:ext uri="{FF2B5EF4-FFF2-40B4-BE49-F238E27FC236}">
                  <a16:creationId xmlns:a16="http://schemas.microsoft.com/office/drawing/2014/main" id="{44641BAA-087D-4656-8D6F-EA70FB67F0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9" name="Freeform 32">
              <a:extLst>
                <a:ext uri="{FF2B5EF4-FFF2-40B4-BE49-F238E27FC236}">
                  <a16:creationId xmlns:a16="http://schemas.microsoft.com/office/drawing/2014/main" id="{DCEB55E2-FCCA-48F5-917E-8B3F26EC83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70" name="Freeform 33">
              <a:extLst>
                <a:ext uri="{FF2B5EF4-FFF2-40B4-BE49-F238E27FC236}">
                  <a16:creationId xmlns:a16="http://schemas.microsoft.com/office/drawing/2014/main" id="{45869B9E-3378-49CB-8EE1-FECA7D7809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71" name="Freeform 34">
              <a:extLst>
                <a:ext uri="{FF2B5EF4-FFF2-40B4-BE49-F238E27FC236}">
                  <a16:creationId xmlns:a16="http://schemas.microsoft.com/office/drawing/2014/main" id="{3497B8C7-AB4A-40B7-A86E-112D90CC6A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72" name="Freeform 35">
              <a:extLst>
                <a:ext uri="{FF2B5EF4-FFF2-40B4-BE49-F238E27FC236}">
                  <a16:creationId xmlns:a16="http://schemas.microsoft.com/office/drawing/2014/main" id="{D5A7E348-C28C-4626-9026-59B6B9F7A2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73" name="Freeform 36">
              <a:extLst>
                <a:ext uri="{FF2B5EF4-FFF2-40B4-BE49-F238E27FC236}">
                  <a16:creationId xmlns:a16="http://schemas.microsoft.com/office/drawing/2014/main" id="{A4FF1CA0-E6B1-4861-A2CD-144E06299C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74" name="Freeform 37">
              <a:extLst>
                <a:ext uri="{FF2B5EF4-FFF2-40B4-BE49-F238E27FC236}">
                  <a16:creationId xmlns:a16="http://schemas.microsoft.com/office/drawing/2014/main" id="{774FF261-7109-4B0E-B24B-622F4209C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75" name="Freeform 38">
              <a:extLst>
                <a:ext uri="{FF2B5EF4-FFF2-40B4-BE49-F238E27FC236}">
                  <a16:creationId xmlns:a16="http://schemas.microsoft.com/office/drawing/2014/main" id="{3ECECA25-954F-4011-ADFF-BBFC4A00D3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1FE82CB8-67C2-3A56-E5D2-75498D62A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3096" y="624110"/>
            <a:ext cx="5021516" cy="1280890"/>
          </a:xfrm>
        </p:spPr>
        <p:txBody>
          <a:bodyPr>
            <a:normAutofit/>
          </a:bodyPr>
          <a:lstStyle/>
          <a:p>
            <a:endParaRPr lang="bg-BG"/>
          </a:p>
        </p:txBody>
      </p:sp>
      <p:pic>
        <p:nvPicPr>
          <p:cNvPr id="5" name="Картина 4" descr="Картина, която съдържа закрито, дете, лице, малък&#10;&#10;Описанието е генерирано автоматично">
            <a:extLst>
              <a:ext uri="{FF2B5EF4-FFF2-40B4-BE49-F238E27FC236}">
                <a16:creationId xmlns:a16="http://schemas.microsoft.com/office/drawing/2014/main" id="{ADF03FE2-6E76-A556-4DE1-A477D9D0AF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29" r="1" b="22329"/>
          <a:stretch/>
        </p:blipFill>
        <p:spPr>
          <a:xfrm>
            <a:off x="20" y="10"/>
            <a:ext cx="4646965" cy="3428990"/>
          </a:xfrm>
          <a:prstGeom prst="rect">
            <a:avLst/>
          </a:prstGeom>
        </p:spPr>
      </p:pic>
      <p:sp>
        <p:nvSpPr>
          <p:cNvPr id="77" name="Rectangle 76">
            <a:extLst>
              <a:ext uri="{FF2B5EF4-FFF2-40B4-BE49-F238E27FC236}">
                <a16:creationId xmlns:a16="http://schemas.microsoft.com/office/drawing/2014/main" id="{6D0FFBDB-89D1-4050-8FE5-AFC94C0765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704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9" name="Freeform 11">
            <a:extLst>
              <a:ext uri="{FF2B5EF4-FFF2-40B4-BE49-F238E27FC236}">
                <a16:creationId xmlns:a16="http://schemas.microsoft.com/office/drawing/2014/main" id="{75823B85-53D1-46E0-BC58-872776B5A1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4645704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pic>
        <p:nvPicPr>
          <p:cNvPr id="7" name="Картина 6" descr="Картина, която съдържа текст&#10;&#10;Описанието е генерирано автоматично">
            <a:extLst>
              <a:ext uri="{FF2B5EF4-FFF2-40B4-BE49-F238E27FC236}">
                <a16:creationId xmlns:a16="http://schemas.microsoft.com/office/drawing/2014/main" id="{57B87CF4-58A9-2934-230D-AA6BE8C7CEC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1610"/>
          <a:stretch/>
        </p:blipFill>
        <p:spPr>
          <a:xfrm>
            <a:off x="20" y="3429000"/>
            <a:ext cx="4646965" cy="3429000"/>
          </a:xfrm>
          <a:prstGeom prst="rect">
            <a:avLst/>
          </a:prstGeom>
        </p:spPr>
      </p:pic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81F86B2C-5FF7-48E0-B5B0-ABEA39A1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3429000"/>
            <a:ext cx="4662638" cy="0"/>
          </a:xfrm>
          <a:prstGeom prst="line">
            <a:avLst/>
          </a:prstGeom>
          <a:ln w="50800" cap="flat">
            <a:solidFill>
              <a:schemeClr val="tx2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7B121CC4-822C-186C-EBBD-8C774CF943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8191" y="2133600"/>
            <a:ext cx="5066419" cy="3777622"/>
          </a:xfrm>
        </p:spPr>
        <p:txBody>
          <a:bodyPr>
            <a:normAutofit/>
          </a:bodyPr>
          <a:lstStyle/>
          <a:p>
            <a:r>
              <a:rPr lang="bg-BG" dirty="0"/>
              <a:t>  Техника цветен отпечатък от растение – лесна за изпълнение от децата, дори от първа и  втора група. Важно е да се обясни при образеца, че елемента, който ще се отпечатва, трябва  да е добре наслоен с боя. Получените образи могат да се превърнат в рибки, пеперуди, таралежи и др., като се дорисуват елементи с флумастер. </a:t>
            </a:r>
          </a:p>
        </p:txBody>
      </p:sp>
    </p:spTree>
    <p:extLst>
      <p:ext uri="{BB962C8B-B14F-4D97-AF65-F5344CB8AC3E}">
        <p14:creationId xmlns:p14="http://schemas.microsoft.com/office/powerpoint/2010/main" val="39884502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B0608CB-0421-868F-0DB5-DB259C227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21D1F816-4D30-508D-3AA9-88B369259D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bg-BG" dirty="0"/>
              <a:t> Техника рисуване с пръсти (или длан, или стъпала)- за децата тя е извор на забава и удоволствие.  Хартията, която се използва, трябва да е плътна, а боите с </a:t>
            </a:r>
            <a:r>
              <a:rPr lang="bg-BG" dirty="0" err="1"/>
              <a:t>пастообразна</a:t>
            </a:r>
            <a:r>
              <a:rPr lang="bg-BG" dirty="0"/>
              <a:t> консистенция, лесно да се отмиват и да са безвредни. При тази техника  децата ;</a:t>
            </a:r>
          </a:p>
          <a:p>
            <a:r>
              <a:rPr lang="bg-BG" dirty="0"/>
              <a:t>Научават неформално за смесването и използване на цветовете</a:t>
            </a:r>
          </a:p>
          <a:p>
            <a:r>
              <a:rPr lang="bg-BG" dirty="0"/>
              <a:t>Развиват сетивата си</a:t>
            </a:r>
          </a:p>
          <a:p>
            <a:r>
              <a:rPr lang="bg-BG" dirty="0"/>
              <a:t>Укрепват мускулите на пръстите и ръцете, което подобрява фината моторика</a:t>
            </a:r>
          </a:p>
          <a:p>
            <a:r>
              <a:rPr lang="bg-BG" dirty="0"/>
              <a:t>Развива се координацията око-ръка</a:t>
            </a:r>
          </a:p>
          <a:p>
            <a:r>
              <a:rPr lang="bg-BG" dirty="0"/>
              <a:t>Обикновено тази техника се използва за групови проекти. Това спомага за социализацията на всяко дете, за вписване към нуждите на колектива, като същевременно изявяваш себе си.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4119824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5264A84D-7F7E-42E5-B9DD-34AA0B7E9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FCC105F0-A4FE-0B0A-4F31-155ED3C24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endParaRPr lang="bg-BG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1AB0EB9-1A40-4EA1-B129-709AA2CD9A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5" name="Контейнер за съдържание 14" descr="Картина, която съдържа текст, рамка на картина&#10;&#10;Описанието е генерирано автоматично">
            <a:extLst>
              <a:ext uri="{FF2B5EF4-FFF2-40B4-BE49-F238E27FC236}">
                <a16:creationId xmlns:a16="http://schemas.microsoft.com/office/drawing/2014/main" id="{C7727DD0-22C8-DDB8-EE11-996E6F3966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66" y="2133600"/>
            <a:ext cx="2831306" cy="3775075"/>
          </a:xfrm>
        </p:spPr>
      </p:pic>
      <p:pic>
        <p:nvPicPr>
          <p:cNvPr id="5" name="Контейнер за съдържание 4" descr="Картина, която съдържа текст, дете, лице, маса&#10;&#10;Описанието е генерирано автоматично">
            <a:extLst>
              <a:ext uri="{FF2B5EF4-FFF2-40B4-BE49-F238E27FC236}">
                <a16:creationId xmlns:a16="http://schemas.microsoft.com/office/drawing/2014/main" id="{036A785C-78A2-CF7D-B7EF-F4D50E43BF4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58" r="-3" b="33865"/>
          <a:stretch/>
        </p:blipFill>
        <p:spPr>
          <a:xfrm>
            <a:off x="4673497" y="645105"/>
            <a:ext cx="4102336" cy="3012495"/>
          </a:xfrm>
          <a:prstGeom prst="rect">
            <a:avLst/>
          </a:prstGeom>
        </p:spPr>
      </p:pic>
      <p:pic>
        <p:nvPicPr>
          <p:cNvPr id="9" name="Контейнер за съдържание 8" descr="Картина, която съдържа закрито, лице, маса, седящ&#10;&#10;Описанието е генерирано автоматично">
            <a:extLst>
              <a:ext uri="{FF2B5EF4-FFF2-40B4-BE49-F238E27FC236}">
                <a16:creationId xmlns:a16="http://schemas.microsoft.com/office/drawing/2014/main" id="{EED98260-7630-46C3-7A87-F71DBEBBDFE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4" r="1" b="17876"/>
          <a:stretch/>
        </p:blipFill>
        <p:spPr>
          <a:xfrm>
            <a:off x="4673499" y="3772312"/>
            <a:ext cx="2000678" cy="2134082"/>
          </a:xfrm>
          <a:prstGeom prst="rect">
            <a:avLst/>
          </a:prstGeom>
        </p:spPr>
      </p:pic>
      <p:pic>
        <p:nvPicPr>
          <p:cNvPr id="12" name="Контейнер за съдържание 11" descr="Картина, която съдържа текст, дете, закрито, лице&#10;&#10;Описанието е генерирано автоматично">
            <a:extLst>
              <a:ext uri="{FF2B5EF4-FFF2-40B4-BE49-F238E27FC236}">
                <a16:creationId xmlns:a16="http://schemas.microsoft.com/office/drawing/2014/main" id="{E7ECE3E6-B855-C70C-5C5D-56BF2CAE6B0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2" r="1" b="18688"/>
          <a:stretch/>
        </p:blipFill>
        <p:spPr>
          <a:xfrm>
            <a:off x="6775155" y="3772312"/>
            <a:ext cx="2000678" cy="2134082"/>
          </a:xfrm>
          <a:prstGeom prst="rect">
            <a:avLst/>
          </a:prstGeom>
        </p:spPr>
      </p:pic>
      <p:pic>
        <p:nvPicPr>
          <p:cNvPr id="7" name="Картина 6" descr="Картина, която съдържа текст, закрито, маса, лице&#10;&#10;Описанието е генерирано автоматично">
            <a:extLst>
              <a:ext uri="{FF2B5EF4-FFF2-40B4-BE49-F238E27FC236}">
                <a16:creationId xmlns:a16="http://schemas.microsoft.com/office/drawing/2014/main" id="{4BC4DB5B-4598-118A-7F6C-C658E5978AA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51" r="18755"/>
          <a:stretch/>
        </p:blipFill>
        <p:spPr>
          <a:xfrm>
            <a:off x="8876811" y="648137"/>
            <a:ext cx="2631084" cy="5259998"/>
          </a:xfrm>
          <a:prstGeom prst="rect">
            <a:avLst/>
          </a:prstGeom>
        </p:spPr>
      </p:pic>
      <p:sp>
        <p:nvSpPr>
          <p:cNvPr id="40" name="Freeform 11">
            <a:extLst>
              <a:ext uri="{FF2B5EF4-FFF2-40B4-BE49-F238E27FC236}">
                <a16:creationId xmlns:a16="http://schemas.microsoft.com/office/drawing/2014/main" id="{AF67D081-FD42-4C44-AA53-2FB8020018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2872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0C8B6C4B-A867-4D7E-9851-29BB2D603B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C03484C-784D-BDEA-2713-5D6308D49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endParaRPr lang="bg-BG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70BD5D9-CDC5-465C-9E25-2EB0249FE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134DB3EE-CC0A-6E19-59FE-7B4E63F60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5" y="2133600"/>
            <a:ext cx="3650278" cy="3774537"/>
          </a:xfrm>
        </p:spPr>
        <p:txBody>
          <a:bodyPr>
            <a:normAutofit/>
          </a:bodyPr>
          <a:lstStyle/>
          <a:p>
            <a:r>
              <a:rPr lang="bg-BG" dirty="0"/>
              <a:t> Забавна и развиваща е техниката за рисуване на животни, като се използва графично изображение на длан . Друга  техника- от изписани цифри на числата и  печатни букви също се получават интересни фигури и животни.</a:t>
            </a:r>
          </a:p>
        </p:txBody>
      </p:sp>
      <p:pic>
        <p:nvPicPr>
          <p:cNvPr id="5" name="Картина 4" descr="Картина, която съдържа текст&#10;&#10;Описанието е генерирано автоматично">
            <a:extLst>
              <a:ext uri="{FF2B5EF4-FFF2-40B4-BE49-F238E27FC236}">
                <a16:creationId xmlns:a16="http://schemas.microsoft.com/office/drawing/2014/main" id="{C78CFE16-A7C0-3CB7-EC30-5EFF3DEB9A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77" r="4723" b="1"/>
          <a:stretch/>
        </p:blipFill>
        <p:spPr>
          <a:xfrm>
            <a:off x="4619544" y="640080"/>
            <a:ext cx="3380136" cy="5271142"/>
          </a:xfrm>
          <a:prstGeom prst="rect">
            <a:avLst/>
          </a:prstGeom>
        </p:spPr>
      </p:pic>
      <p:pic>
        <p:nvPicPr>
          <p:cNvPr id="7" name="Картина 6" descr="Картина, която съдържа текст, оранжев, картина&#10;&#10;Описанието е генерирано автоматично">
            <a:extLst>
              <a:ext uri="{FF2B5EF4-FFF2-40B4-BE49-F238E27FC236}">
                <a16:creationId xmlns:a16="http://schemas.microsoft.com/office/drawing/2014/main" id="{F238DD52-98CC-7F8C-BFC6-9CEE8136444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118" b="1"/>
          <a:stretch/>
        </p:blipFill>
        <p:spPr>
          <a:xfrm>
            <a:off x="8163406" y="640080"/>
            <a:ext cx="3395275" cy="5271142"/>
          </a:xfrm>
          <a:prstGeom prst="rect">
            <a:avLst/>
          </a:prstGeom>
        </p:spPr>
      </p:pic>
      <p:sp>
        <p:nvSpPr>
          <p:cNvPr id="51" name="Freeform 11">
            <a:extLst>
              <a:ext uri="{FF2B5EF4-FFF2-40B4-BE49-F238E27FC236}">
                <a16:creationId xmlns:a16="http://schemas.microsoft.com/office/drawing/2014/main" id="{9185F495-8EFA-407B-AAD7-A2F52AE2C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9243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A44C337-3893-4B29-A265-B1329150B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1E0B358-1267-4844-8B3D-B7A279B41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36169" y="228600"/>
            <a:ext cx="2851523" cy="6638625"/>
            <a:chOff x="2487613" y="285750"/>
            <a:chExt cx="2428875" cy="5654676"/>
          </a:xfrm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24AA06A-F1A5-4BB3-9486-9AE7A53B3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BDF97590-C600-44CB-9303-4A3679F51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A9BBE156-3FFA-4DC4-8468-35BD28DDC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F7960DE5-3810-4B1E-B1E2-3BAFEA91E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359E957C-CE11-446F-8AA7-B3E98390B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A3E9FE34-CA9E-4443-BEBF-D1B9A1C6C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4F39D814-8A48-4509-BDEB-826F1065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8C6D08C0-8C49-4B87-9CF4-A1F08714FA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308C612B-4C0D-4863-B9CD-F86ABAA1B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600B1EC8-1B55-4390-A183-C33B5E2273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1790A225-91E1-4BE5-A801-5F1E32721C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DFFC46A2-6BBF-47FD-BC17-5EE1DF7CB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F44CA9C-80E8-44E1-A79C-D6EBFC73B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77117" y="-786"/>
            <a:ext cx="2356675" cy="6854040"/>
            <a:chOff x="6627813" y="194833"/>
            <a:chExt cx="1952625" cy="5678918"/>
          </a:xfrm>
        </p:grpSpPr>
        <p:sp>
          <p:nvSpPr>
            <p:cNvPr id="29" name="Freeform 27">
              <a:extLst>
                <a:ext uri="{FF2B5EF4-FFF2-40B4-BE49-F238E27FC236}">
                  <a16:creationId xmlns:a16="http://schemas.microsoft.com/office/drawing/2014/main" id="{8CB9417F-98D9-4998-B00B-A5932E4C7D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28">
              <a:extLst>
                <a:ext uri="{FF2B5EF4-FFF2-40B4-BE49-F238E27FC236}">
                  <a16:creationId xmlns:a16="http://schemas.microsoft.com/office/drawing/2014/main" id="{FA79AA3D-583E-4A1E-AF7E-CBD980F59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D80C9F17-A6B2-4A12-BC77-F84264A669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0">
              <a:extLst>
                <a:ext uri="{FF2B5EF4-FFF2-40B4-BE49-F238E27FC236}">
                  <a16:creationId xmlns:a16="http://schemas.microsoft.com/office/drawing/2014/main" id="{949C9A53-ED97-44CE-BDD5-ED24892116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1">
              <a:extLst>
                <a:ext uri="{FF2B5EF4-FFF2-40B4-BE49-F238E27FC236}">
                  <a16:creationId xmlns:a16="http://schemas.microsoft.com/office/drawing/2014/main" id="{0F9FDAE7-225B-4072-8907-6EAA06174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2">
              <a:extLst>
                <a:ext uri="{FF2B5EF4-FFF2-40B4-BE49-F238E27FC236}">
                  <a16:creationId xmlns:a16="http://schemas.microsoft.com/office/drawing/2014/main" id="{9D49818B-8EA3-4B41-9783-EFE0C618C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3">
              <a:extLst>
                <a:ext uri="{FF2B5EF4-FFF2-40B4-BE49-F238E27FC236}">
                  <a16:creationId xmlns:a16="http://schemas.microsoft.com/office/drawing/2014/main" id="{01903E65-D822-4457-B0A5-2F4168224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6" name="Freeform 34">
              <a:extLst>
                <a:ext uri="{FF2B5EF4-FFF2-40B4-BE49-F238E27FC236}">
                  <a16:creationId xmlns:a16="http://schemas.microsoft.com/office/drawing/2014/main" id="{A5CF9DAB-75BF-43D9-B1E7-817D1FAA00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7" name="Freeform 35">
              <a:extLst>
                <a:ext uri="{FF2B5EF4-FFF2-40B4-BE49-F238E27FC236}">
                  <a16:creationId xmlns:a16="http://schemas.microsoft.com/office/drawing/2014/main" id="{BB22916D-4BCF-4A4C-8714-A2564D34C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8" name="Freeform 36">
              <a:extLst>
                <a:ext uri="{FF2B5EF4-FFF2-40B4-BE49-F238E27FC236}">
                  <a16:creationId xmlns:a16="http://schemas.microsoft.com/office/drawing/2014/main" id="{4CD9F734-569E-44E7-BD53-6214E0F18C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9" name="Freeform 37">
              <a:extLst>
                <a:ext uri="{FF2B5EF4-FFF2-40B4-BE49-F238E27FC236}">
                  <a16:creationId xmlns:a16="http://schemas.microsoft.com/office/drawing/2014/main" id="{7A5DAACB-2F42-40C8-BF6A-75B79299F9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AD78E0F9-8568-4672-A22F-4ED5B1A96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7857202F-7FC7-A9AF-ECAE-5610B4B37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3096" y="624110"/>
            <a:ext cx="5021516" cy="1280890"/>
          </a:xfrm>
        </p:spPr>
        <p:txBody>
          <a:bodyPr>
            <a:normAutofit/>
          </a:bodyPr>
          <a:lstStyle/>
          <a:p>
            <a:endParaRPr lang="bg-BG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A5CD610-ED7C-4CED-A9A1-174432C88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704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4" name="Freeform 11">
            <a:extLst>
              <a:ext uri="{FF2B5EF4-FFF2-40B4-BE49-F238E27FC236}">
                <a16:creationId xmlns:a16="http://schemas.microsoft.com/office/drawing/2014/main" id="{0C4379BF-8C7A-480A-BC36-DA55D92A9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4645704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pic>
        <p:nvPicPr>
          <p:cNvPr id="7" name="Картина 6" descr="Картина, която съдържа текст, тъкан&#10;&#10;Описанието е генерирано автоматично">
            <a:extLst>
              <a:ext uri="{FF2B5EF4-FFF2-40B4-BE49-F238E27FC236}">
                <a16:creationId xmlns:a16="http://schemas.microsoft.com/office/drawing/2014/main" id="{F6091626-0A92-6398-3F28-E8632B0C5B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5"/>
          <a:stretch/>
        </p:blipFill>
        <p:spPr>
          <a:xfrm>
            <a:off x="-1555" y="1731"/>
            <a:ext cx="4671091" cy="6858000"/>
          </a:xfrm>
          <a:prstGeom prst="rect">
            <a:avLst/>
          </a:prstGeom>
        </p:spPr>
      </p:pic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C9E238F1-3885-7214-18E1-1FC8D5847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8191" y="2133600"/>
            <a:ext cx="5066419" cy="3777622"/>
          </a:xfrm>
        </p:spPr>
        <p:txBody>
          <a:bodyPr>
            <a:normAutofit/>
          </a:bodyPr>
          <a:lstStyle/>
          <a:p>
            <a:r>
              <a:rPr lang="bg-BG" dirty="0"/>
              <a:t>  Интересни творби се получават при отпечатване с подръчни материали – сламка с разрези в основата, клечки за уши и др. При показът на действие се набляга на необходимото количество темперна боя върху тампона и прецизността при отделянето му от листа. Тази техника е подходяща за четвърта група. </a:t>
            </a:r>
          </a:p>
        </p:txBody>
      </p:sp>
    </p:spTree>
    <p:extLst>
      <p:ext uri="{BB962C8B-B14F-4D97-AF65-F5344CB8AC3E}">
        <p14:creationId xmlns:p14="http://schemas.microsoft.com/office/powerpoint/2010/main" val="3458165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A44C337-3893-4B29-A265-B1329150B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1E0B358-1267-4844-8B3D-B7A279B41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36169" y="228600"/>
            <a:ext cx="2851523" cy="6638625"/>
            <a:chOff x="2487613" y="285750"/>
            <a:chExt cx="2428875" cy="5654676"/>
          </a:xfrm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B24AA06A-F1A5-4BB3-9486-9AE7A53B3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BDF97590-C600-44CB-9303-4A3679F51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A9BBE156-3FFA-4DC4-8468-35BD28DDC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F7960DE5-3810-4B1E-B1E2-3BAFEA91E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359E957C-CE11-446F-8AA7-B3E98390B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A3E9FE34-CA9E-4443-BEBF-D1B9A1C6C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4F39D814-8A48-4509-BDEB-826F1065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8C6D08C0-8C49-4B87-9CF4-A1F08714FA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308C612B-4C0D-4863-B9CD-F86ABAA1B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600B1EC8-1B55-4390-A183-C33B5E2273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1790A225-91E1-4BE5-A801-5F1E32721C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DFFC46A2-6BBF-47FD-BC17-5EE1DF7CB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F44CA9C-80E8-44E1-A79C-D6EBFC73B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77117" y="-786"/>
            <a:ext cx="2356675" cy="6854040"/>
            <a:chOff x="6627813" y="194833"/>
            <a:chExt cx="1952625" cy="5678918"/>
          </a:xfrm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8CB9417F-98D9-4998-B00B-A5932E4C7D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FA79AA3D-583E-4A1E-AF7E-CBD980F59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D80C9F17-A6B2-4A12-BC77-F84264A669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949C9A53-ED97-44CE-BDD5-ED24892116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0F9FDAE7-225B-4072-8907-6EAA06174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9D49818B-8EA3-4B41-9783-EFE0C618C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01903E65-D822-4457-B0A5-2F4168224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A5CF9DAB-75BF-43D9-B1E7-817D1FAA00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BB22916D-4BCF-4A4C-8714-A2564D34C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4CD9F734-569E-44E7-BD53-6214E0F18C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7A5DAACB-2F42-40C8-BF6A-75B79299F9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AD78E0F9-8568-4672-A22F-4ED5B1A96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CA19182-5EB2-DA47-EF0A-E03E4E9B1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3096" y="624110"/>
            <a:ext cx="5021516" cy="1280890"/>
          </a:xfrm>
        </p:spPr>
        <p:txBody>
          <a:bodyPr>
            <a:normAutofit/>
          </a:bodyPr>
          <a:lstStyle/>
          <a:p>
            <a:endParaRPr lang="bg-BG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A5CD610-ED7C-4CED-A9A1-174432C88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704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2" name="Freeform 11">
            <a:extLst>
              <a:ext uri="{FF2B5EF4-FFF2-40B4-BE49-F238E27FC236}">
                <a16:creationId xmlns:a16="http://schemas.microsoft.com/office/drawing/2014/main" id="{0C4379BF-8C7A-480A-BC36-DA55D92A9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4645704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pic>
        <p:nvPicPr>
          <p:cNvPr id="5" name="Картина 4" descr="Картина, която съдържа дете, лице, закрито, под&#10;&#10;Описанието е генерирано автоматично">
            <a:extLst>
              <a:ext uri="{FF2B5EF4-FFF2-40B4-BE49-F238E27FC236}">
                <a16:creationId xmlns:a16="http://schemas.microsoft.com/office/drawing/2014/main" id="{AE965476-7D8B-258D-C140-B841D074CA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2" r="2032"/>
          <a:stretch/>
        </p:blipFill>
        <p:spPr>
          <a:xfrm>
            <a:off x="-1555" y="1731"/>
            <a:ext cx="4671091" cy="6858000"/>
          </a:xfrm>
          <a:prstGeom prst="rect">
            <a:avLst/>
          </a:prstGeom>
        </p:spPr>
      </p:pic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9675151E-C384-2C28-40F4-EE23097D90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8191" y="2133600"/>
            <a:ext cx="5066419" cy="3777622"/>
          </a:xfrm>
        </p:spPr>
        <p:txBody>
          <a:bodyPr>
            <a:normAutofit/>
          </a:bodyPr>
          <a:lstStyle/>
          <a:p>
            <a:r>
              <a:rPr lang="bg-BG" dirty="0"/>
              <a:t>  Освен традиционните апликации с гланцови блокчета, в детската градина  може да се работи с рециклирани материали- ползвани в друга дейност хартиени листове, капачки, найлонови торбички, камъчета и др. Техниката на работа е многослойна. Децата изпитват удоволствие от самия процес, който е в голяма степен творчески и разбират как да се използват многократно материали – това работи за тяхното екологично възпитание.</a:t>
            </a:r>
          </a:p>
        </p:txBody>
      </p:sp>
    </p:spTree>
    <p:extLst>
      <p:ext uri="{BB962C8B-B14F-4D97-AF65-F5344CB8AC3E}">
        <p14:creationId xmlns:p14="http://schemas.microsoft.com/office/powerpoint/2010/main" val="15479473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A44C337-3893-4B29-A265-B1329150B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1E0B358-1267-4844-8B3D-B7A279B41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36169" y="228600"/>
            <a:ext cx="2851523" cy="6638625"/>
            <a:chOff x="2487613" y="285750"/>
            <a:chExt cx="2428875" cy="5654676"/>
          </a:xfrm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24AA06A-F1A5-4BB3-9486-9AE7A53B3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BDF97590-C600-44CB-9303-4A3679F51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A9BBE156-3FFA-4DC4-8468-35BD28DDC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F7960DE5-3810-4B1E-B1E2-3BAFEA91E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359E957C-CE11-446F-8AA7-B3E98390B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A3E9FE34-CA9E-4443-BEBF-D1B9A1C6C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4F39D814-8A48-4509-BDEB-826F1065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8C6D08C0-8C49-4B87-9CF4-A1F08714FA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308C612B-4C0D-4863-B9CD-F86ABAA1B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600B1EC8-1B55-4390-A183-C33B5E2273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1790A225-91E1-4BE5-A801-5F1E32721C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DFFC46A2-6BBF-47FD-BC17-5EE1DF7CB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F44CA9C-80E8-44E1-A79C-D6EBFC73B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77117" y="-786"/>
            <a:ext cx="2356675" cy="6854040"/>
            <a:chOff x="6627813" y="194833"/>
            <a:chExt cx="1952625" cy="5678918"/>
          </a:xfrm>
        </p:grpSpPr>
        <p:sp>
          <p:nvSpPr>
            <p:cNvPr id="29" name="Freeform 27">
              <a:extLst>
                <a:ext uri="{FF2B5EF4-FFF2-40B4-BE49-F238E27FC236}">
                  <a16:creationId xmlns:a16="http://schemas.microsoft.com/office/drawing/2014/main" id="{8CB9417F-98D9-4998-B00B-A5932E4C7D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28">
              <a:extLst>
                <a:ext uri="{FF2B5EF4-FFF2-40B4-BE49-F238E27FC236}">
                  <a16:creationId xmlns:a16="http://schemas.microsoft.com/office/drawing/2014/main" id="{FA79AA3D-583E-4A1E-AF7E-CBD980F59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D80C9F17-A6B2-4A12-BC77-F84264A669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0">
              <a:extLst>
                <a:ext uri="{FF2B5EF4-FFF2-40B4-BE49-F238E27FC236}">
                  <a16:creationId xmlns:a16="http://schemas.microsoft.com/office/drawing/2014/main" id="{949C9A53-ED97-44CE-BDD5-ED24892116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1">
              <a:extLst>
                <a:ext uri="{FF2B5EF4-FFF2-40B4-BE49-F238E27FC236}">
                  <a16:creationId xmlns:a16="http://schemas.microsoft.com/office/drawing/2014/main" id="{0F9FDAE7-225B-4072-8907-6EAA06174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2">
              <a:extLst>
                <a:ext uri="{FF2B5EF4-FFF2-40B4-BE49-F238E27FC236}">
                  <a16:creationId xmlns:a16="http://schemas.microsoft.com/office/drawing/2014/main" id="{9D49818B-8EA3-4B41-9783-EFE0C618C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3">
              <a:extLst>
                <a:ext uri="{FF2B5EF4-FFF2-40B4-BE49-F238E27FC236}">
                  <a16:creationId xmlns:a16="http://schemas.microsoft.com/office/drawing/2014/main" id="{01903E65-D822-4457-B0A5-2F4168224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6" name="Freeform 34">
              <a:extLst>
                <a:ext uri="{FF2B5EF4-FFF2-40B4-BE49-F238E27FC236}">
                  <a16:creationId xmlns:a16="http://schemas.microsoft.com/office/drawing/2014/main" id="{A5CF9DAB-75BF-43D9-B1E7-817D1FAA00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7" name="Freeform 35">
              <a:extLst>
                <a:ext uri="{FF2B5EF4-FFF2-40B4-BE49-F238E27FC236}">
                  <a16:creationId xmlns:a16="http://schemas.microsoft.com/office/drawing/2014/main" id="{BB22916D-4BCF-4A4C-8714-A2564D34C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8" name="Freeform 36">
              <a:extLst>
                <a:ext uri="{FF2B5EF4-FFF2-40B4-BE49-F238E27FC236}">
                  <a16:creationId xmlns:a16="http://schemas.microsoft.com/office/drawing/2014/main" id="{4CD9F734-569E-44E7-BD53-6214E0F18C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9" name="Freeform 37">
              <a:extLst>
                <a:ext uri="{FF2B5EF4-FFF2-40B4-BE49-F238E27FC236}">
                  <a16:creationId xmlns:a16="http://schemas.microsoft.com/office/drawing/2014/main" id="{7A5DAACB-2F42-40C8-BF6A-75B79299F9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AD78E0F9-8568-4672-A22F-4ED5B1A96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9BBA08B-3815-C383-EFD7-3CF3649DE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3096" y="624110"/>
            <a:ext cx="5021516" cy="1280890"/>
          </a:xfrm>
        </p:spPr>
        <p:txBody>
          <a:bodyPr>
            <a:normAutofit/>
          </a:bodyPr>
          <a:lstStyle/>
          <a:p>
            <a:endParaRPr lang="bg-BG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A5CD610-ED7C-4CED-A9A1-174432C88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704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4" name="Freeform 11">
            <a:extLst>
              <a:ext uri="{FF2B5EF4-FFF2-40B4-BE49-F238E27FC236}">
                <a16:creationId xmlns:a16="http://schemas.microsoft.com/office/drawing/2014/main" id="{0C4379BF-8C7A-480A-BC36-DA55D92A9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4645704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pic>
        <p:nvPicPr>
          <p:cNvPr id="7" name="Картина 6" descr="Картина, която съдържа текст, лице, позиращ, спалня&#10;&#10;Описанието е генерирано автоматично">
            <a:extLst>
              <a:ext uri="{FF2B5EF4-FFF2-40B4-BE49-F238E27FC236}">
                <a16:creationId xmlns:a16="http://schemas.microsoft.com/office/drawing/2014/main" id="{1E515825-F2C7-1067-6D8A-830BC47E89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5"/>
          <a:stretch/>
        </p:blipFill>
        <p:spPr>
          <a:xfrm>
            <a:off x="-1555" y="1731"/>
            <a:ext cx="4671091" cy="6858000"/>
          </a:xfrm>
          <a:prstGeom prst="rect">
            <a:avLst/>
          </a:prstGeom>
        </p:spPr>
      </p:pic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47B4B591-9E6B-94C5-EE4E-FD73490F46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8191" y="2133600"/>
            <a:ext cx="5066419" cy="3777622"/>
          </a:xfrm>
        </p:spPr>
        <p:txBody>
          <a:bodyPr>
            <a:normAutofit/>
          </a:bodyPr>
          <a:lstStyle/>
          <a:p>
            <a:r>
              <a:rPr lang="bg-BG" dirty="0"/>
              <a:t>  </a:t>
            </a:r>
            <a:r>
              <a:rPr lang="bg-BG" dirty="0" err="1"/>
              <a:t>Декупаж</a:t>
            </a:r>
            <a:r>
              <a:rPr lang="bg-BG" dirty="0"/>
              <a:t>-при тази техника определен мотив се изрязва от даден материал и се залепя с подходящо лепило върху </a:t>
            </a:r>
            <a:r>
              <a:rPr lang="bg-BG" dirty="0" err="1"/>
              <a:t>повръхността</a:t>
            </a:r>
            <a:r>
              <a:rPr lang="bg-BG" dirty="0"/>
              <a:t> за декориране. При този вид техника трябва да се работи изключително внимателно, с голяма прецизност. Като приложна техника може да намери място в адаптиран вид в детската градина.</a:t>
            </a:r>
          </a:p>
        </p:txBody>
      </p:sp>
    </p:spTree>
    <p:extLst>
      <p:ext uri="{BB962C8B-B14F-4D97-AF65-F5344CB8AC3E}">
        <p14:creationId xmlns:p14="http://schemas.microsoft.com/office/powerpoint/2010/main" val="38440436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D03CE16-5D8E-FFE2-AFD0-77E5970F2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55661E3A-D077-BD33-66F8-36C39ABC11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/>
              <a:t> Нетрадиционна техника за рисуване е </a:t>
            </a:r>
            <a:r>
              <a:rPr lang="bg-BG" dirty="0" err="1"/>
              <a:t>кляксографията</a:t>
            </a:r>
            <a:r>
              <a:rPr lang="bg-BG" dirty="0"/>
              <a:t> – рисуване с помощта на петно, получено от </a:t>
            </a:r>
            <a:r>
              <a:rPr lang="bg-BG" dirty="0" err="1"/>
              <a:t>впръскане</a:t>
            </a:r>
            <a:r>
              <a:rPr lang="bg-BG" dirty="0"/>
              <a:t> със сламка. Тази техника е много привлекателна за децата, защото предоставя възможност за експериментиране с цветове, за създаване на необичайни образи. Полученото цветно петно може да се превърне (чрез дорисуване) в образ на любим предмет, човек, животно и др.</a:t>
            </a:r>
          </a:p>
          <a:p>
            <a:r>
              <a:rPr lang="bg-BG" dirty="0"/>
              <a:t>  Смесените и нетрадиционни техники в обучението по изобразителни дейности изисква от децата да познават етапите на работа с тях, за да постигнат желаните изобразителни резултати. Те развиват творческото въображение и креативност на децата, укрепват връзката око-ръка, грабват вниманието им и индиректно ги подготвят за училище.</a:t>
            </a:r>
          </a:p>
        </p:txBody>
      </p:sp>
    </p:spTree>
    <p:extLst>
      <p:ext uri="{BB962C8B-B14F-4D97-AF65-F5344CB8AC3E}">
        <p14:creationId xmlns:p14="http://schemas.microsoft.com/office/powerpoint/2010/main" val="1116614672"/>
      </p:ext>
    </p:extLst>
  </p:cSld>
  <p:clrMapOvr>
    <a:masterClrMapping/>
  </p:clrMapOvr>
</p:sld>
</file>

<file path=ppt/theme/theme1.xml><?xml version="1.0" encoding="utf-8"?>
<a:theme xmlns:a="http://schemas.openxmlformats.org/drawingml/2006/main" name="Загатване">
  <a:themeElements>
    <a:clrScheme name="Загатване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Загатване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Загатване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361</TotalTime>
  <Words>1136</Words>
  <Application>Microsoft Office PowerPoint</Application>
  <PresentationFormat>Широк екран</PresentationFormat>
  <Paragraphs>29</Paragraphs>
  <Slides>16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16</vt:i4>
      </vt:variant>
    </vt:vector>
  </HeadingPairs>
  <TitlesOfParts>
    <vt:vector size="20" baseType="lpstr">
      <vt:lpstr>Arial</vt:lpstr>
      <vt:lpstr>Century Gothic</vt:lpstr>
      <vt:lpstr>Wingdings 3</vt:lpstr>
      <vt:lpstr>Загатване</vt:lpstr>
      <vt:lpstr>Интересни техники от изобразителното изкуство, намиращи приложение в детската градина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Подаръчна хартия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Интересни техники от изобразителното изкуство, намиращи приложение в детската градина</dc:title>
  <dc:creator>Vera Jurukova</dc:creator>
  <cp:lastModifiedBy>Vera Jurukova</cp:lastModifiedBy>
  <cp:revision>40</cp:revision>
  <dcterms:created xsi:type="dcterms:W3CDTF">2022-12-04T20:35:49Z</dcterms:created>
  <dcterms:modified xsi:type="dcterms:W3CDTF">2022-12-05T17:30:03Z</dcterms:modified>
</cp:coreProperties>
</file>